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3" r:id="rId2"/>
    <p:sldId id="438" r:id="rId3"/>
    <p:sldId id="442" r:id="rId4"/>
    <p:sldId id="562" r:id="rId5"/>
    <p:sldId id="564" r:id="rId6"/>
    <p:sldId id="563" r:id="rId7"/>
    <p:sldId id="568" r:id="rId8"/>
    <p:sldId id="436" r:id="rId9"/>
    <p:sldId id="504" r:id="rId10"/>
    <p:sldId id="505" r:id="rId11"/>
    <p:sldId id="428" r:id="rId12"/>
    <p:sldId id="465" r:id="rId13"/>
    <p:sldId id="507" r:id="rId14"/>
    <p:sldId id="586" r:id="rId15"/>
    <p:sldId id="579" r:id="rId16"/>
    <p:sldId id="585" r:id="rId17"/>
    <p:sldId id="580" r:id="rId18"/>
    <p:sldId id="582" r:id="rId19"/>
    <p:sldId id="583" r:id="rId20"/>
    <p:sldId id="526" r:id="rId21"/>
    <p:sldId id="588" r:id="rId22"/>
    <p:sldId id="589" r:id="rId23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C21"/>
    <a:srgbClr val="323433"/>
    <a:srgbClr val="F2A8A8"/>
    <a:srgbClr val="DA4444"/>
    <a:srgbClr val="CD2929"/>
    <a:srgbClr val="A71919"/>
    <a:srgbClr val="EE8E8E"/>
    <a:srgbClr val="DE5959"/>
    <a:srgbClr val="B81C1C"/>
    <a:srgbClr val="E7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6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4687-A8D9-4BC3-94E5-24077D0F2CFF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65829-4C48-4427-8C22-1EE18F5EB6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65829-4C48-4427-8C22-1EE18F5EB61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不光可以分享，还可以互动。对同一篇文章可以点赞，评论。你也可以看到，有谁和你一样对文章感兴趣，收藏了文章，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场景化应用，就是我们的期刊数据库不再是简单的资源检索，而是可以嵌入到教学工作中去的。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接下来就给大家重点介绍下使用方法。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第一种，就是最方便快捷的。微信扫码阅读。</a:t>
            </a:r>
          </a:p>
          <a:p>
            <a:r>
              <a:rPr lang="zh-CN" altLang="en-US"/>
              <a:t>首先，大家看到我手中的这本期刊，纸质期刊我只能一个人读，我借走了，别人无法看了。但是，现在我们会场所有人扫描这个二维码，大家就都可以看到这本期刊 了，真的是很方便。</a:t>
            </a:r>
          </a:p>
          <a:p>
            <a:endParaRPr lang="zh-CN" altLang="en-US"/>
          </a:p>
          <a:p>
            <a:r>
              <a:rPr lang="zh-CN" altLang="en-US"/>
              <a:t>大家扫描二维码，看到了这本期刊的内容，我们点击第一篇文章，就可以直接看了。这就是流媒体阅读的形式。大家还可以直接复制粘贴。</a:t>
            </a:r>
          </a:p>
          <a:p>
            <a:endParaRPr lang="zh-CN" altLang="en-US"/>
          </a:p>
          <a:p>
            <a:r>
              <a:rPr lang="zh-CN" altLang="en-US"/>
              <a:t>下边结合着手机给大家演示下。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扫描下方二维码，或者在应用商城搜索学习通。下载之后进入首页，右下角我的，选择请先登录，点击手机验证码登录。登录之后，点击头像，绑定单位和工号。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此处，我们还是扫描这本期刊的二维码。使用首页右上角扫一扫，即可看文章。版面和使用方法和微信扫码一样，这里就不再重复。</a:t>
            </a:r>
          </a:p>
          <a:p>
            <a:r>
              <a:rPr lang="zh-CN" altLang="en-US"/>
              <a:t>我们返回，再点击首页的资源，有图书、期刊，我们选择期刊，就可以看到期刊分类。一共有</a:t>
            </a:r>
            <a:r>
              <a:rPr lang="en-US" altLang="zh-CN"/>
              <a:t>7300</a:t>
            </a:r>
            <a:r>
              <a:rPr lang="zh-CN" altLang="en-US"/>
              <a:t>多种期刊。我们随便点击一本就可以看到。</a:t>
            </a:r>
          </a:p>
          <a:p>
            <a:endParaRPr lang="zh-CN" altLang="en-US"/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期刊第二个两点：基于域出版理念，超星期刊推出了“学术名栏”。其是由专门的编辑人员，依托当今社会热点问题、各学科热点及经典问题，汇编而成的学术性专题栏目。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九大分类、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400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个栏目、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40000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篇文章</a:t>
            </a:r>
          </a:p>
          <a:p>
            <a:r>
              <a:rPr lang="zh-CN" altLang="en-US"/>
              <a:t>我们点击栏目导航，就可以看到和当今社会热点相关的栏目。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我们以关键词管理为例，我搜索管理，会有和管理相关的信息，我刚好要找的是人力资源管理，那我们检索人力资源管理，就可以和人力资源管理相关的期刊，左侧是分类导航，右侧是文章。</a:t>
            </a:r>
          </a:p>
          <a:p>
            <a:r>
              <a:rPr lang="zh-CN" altLang="en-US"/>
              <a:t>这些文章，也是可以直接打开阅读浏览的，也可以复制粘贴。有需要下载</a:t>
            </a:r>
            <a:r>
              <a:rPr lang="en-US" altLang="zh-CN"/>
              <a:t>pdf</a:t>
            </a:r>
            <a:r>
              <a:rPr lang="zh-CN" altLang="en-US"/>
              <a:t>格式的，我们也支持。也支持页面查找，转发，收藏和打印。收藏的期刊是和手机端同步的，</a:t>
            </a:r>
          </a:p>
          <a:p>
            <a:r>
              <a:rPr lang="zh-CN" altLang="en-US"/>
              <a:t>每个文章和期刊都有相对应的二维码，大家也可以扫码收藏或者分享给好友。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20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今天，我主要从这三个方面来给大家介绍下纸电一体化期刊。新功能  使用方法，域出版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我们去图书馆经常遇到的以下这些情况：我们的纸电一体化期刊阅览室很好的解决了这些问题，并且有更多新的功能。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现在，只需一部手机，一个二维码，你就拥有了整个期刊阅览室。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进入图书馆，大家可以看到在我们的门口有二维码期刊展架，有一面期刊二维码墙，在阅览室内还有二维码的桌牌，甚至我们的校董事及崔校长都对我们的期刊阅览室非常感兴趣，那么，我们的新功能究竟是哪些呢？下边我一一给大家介绍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首先是全新的阅读，流媒体，点开即读，一读到底。可以自动对字体大小进行调节，自适应不同终端的屏幕。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第二个新应用：有丰富的传播渠道，推广社交加阅读的模式，以及场景化应用。这个功能在后边给大家详细介绍，相信在大家以后的教学过程能带来很大方便。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我们纸电一体化期刊阅览室的电子期刊，有很强大的转发功能，可以通过</a:t>
            </a:r>
            <a:r>
              <a:rPr lang="en-US" altLang="zh-CN"/>
              <a:t>qq</a:t>
            </a:r>
            <a:r>
              <a:rPr lang="zh-CN" altLang="en-US"/>
              <a:t>，微信，邮箱，朋友圈等转发，使资源利用达到最大化。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37"/>
          <p:cNvSpPr txBox="1"/>
          <p:nvPr userDrawn="1"/>
        </p:nvSpPr>
        <p:spPr>
          <a:xfrm>
            <a:off x="467575" y="285135"/>
            <a:ext cx="1464833" cy="315475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pPr algn="dist"/>
            <a:r>
              <a:rPr lang="zh-CN" altLang="zh-CN" sz="1600" b="0" kern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明年工作计划</a:t>
            </a:r>
          </a:p>
        </p:txBody>
      </p:sp>
      <p:sp>
        <p:nvSpPr>
          <p:cNvPr id="7" name="文本框 38"/>
          <p:cNvSpPr txBox="1"/>
          <p:nvPr userDrawn="1"/>
        </p:nvSpPr>
        <p:spPr>
          <a:xfrm>
            <a:off x="431540" y="591125"/>
            <a:ext cx="1500869" cy="207753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pPr algn="dist" defTabSz="685165"/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9B5-5681-403A-890C-31B5DA309452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60" cy="5145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503"/>
            <a:ext cx="8229600" cy="8577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891"/>
            <a:ext cx="4038600" cy="33945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00891"/>
            <a:ext cx="4038600" cy="1620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2973635"/>
            <a:ext cx="4038600" cy="162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B1B-3B57-4F5A-83B2-F06C57B18BAE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1500" y="4870367"/>
            <a:ext cx="381000" cy="274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1" y="285839"/>
            <a:ext cx="8229600" cy="85751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1" y="876571"/>
            <a:ext cx="5029200" cy="3239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下载\清新树叶装饰标签矢量素材\56f33ebe31d6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87"/>
            <a:ext cx="9144001" cy="51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73"/>
            <a:ext cx="3276600" cy="2313387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969"/>
            <a:ext cx="3383973" cy="3239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953"/>
            <a:ext cx="3383973" cy="1713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484"/>
            <a:ext cx="3366029" cy="11530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TextBox 1"/>
          <p:cNvSpPr txBox="1"/>
          <p:nvPr userDrawn="1"/>
        </p:nvSpPr>
        <p:spPr>
          <a:xfrm>
            <a:off x="3842567" y="368823"/>
            <a:ext cx="1338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5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500" b="1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3274747" y="710766"/>
            <a:ext cx="256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9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47FD-953F-45E4-BAA4-08B7893DA60E}" type="datetimeFigureOut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295B9-7D1E-4150-8098-60648BEF3C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qikan.chaoxing.com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1685514" y="1529137"/>
            <a:ext cx="486410" cy="501015"/>
          </a:xfrm>
          <a:custGeom>
            <a:avLst/>
            <a:gdLst>
              <a:gd name="connsiteX0" fmla="*/ 0 w 766"/>
              <a:gd name="connsiteY0" fmla="*/ 789 h 789"/>
              <a:gd name="connsiteX1" fmla="*/ 253 w 766"/>
              <a:gd name="connsiteY1" fmla="*/ 0 h 789"/>
              <a:gd name="connsiteX2" fmla="*/ 766 w 766"/>
              <a:gd name="connsiteY2" fmla="*/ 789 h 789"/>
              <a:gd name="connsiteX3" fmla="*/ 0 w 766"/>
              <a:gd name="connsiteY3" fmla="*/ 789 h 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" h="789">
                <a:moveTo>
                  <a:pt x="0" y="789"/>
                </a:moveTo>
                <a:lnTo>
                  <a:pt x="253" y="0"/>
                </a:lnTo>
                <a:lnTo>
                  <a:pt x="766" y="789"/>
                </a:lnTo>
                <a:lnTo>
                  <a:pt x="0" y="78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-12065" y="1955165"/>
            <a:ext cx="3492500" cy="2663825"/>
          </a:xfrm>
          <a:custGeom>
            <a:avLst/>
            <a:gdLst>
              <a:gd name="connsiteX0" fmla="*/ 0 w 5500"/>
              <a:gd name="connsiteY0" fmla="*/ 0 h 4195"/>
              <a:gd name="connsiteX1" fmla="*/ 3773 w 5500"/>
              <a:gd name="connsiteY1" fmla="*/ 25 h 4195"/>
              <a:gd name="connsiteX2" fmla="*/ 5500 w 5500"/>
              <a:gd name="connsiteY2" fmla="*/ 4195 h 4195"/>
              <a:gd name="connsiteX3" fmla="*/ 24 w 5500"/>
              <a:gd name="connsiteY3" fmla="*/ 4155 h 4195"/>
              <a:gd name="connsiteX4" fmla="*/ 0 w 5500"/>
              <a:gd name="connsiteY4" fmla="*/ 0 h 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0" h="4195">
                <a:moveTo>
                  <a:pt x="0" y="0"/>
                </a:moveTo>
                <a:lnTo>
                  <a:pt x="3773" y="25"/>
                </a:lnTo>
                <a:lnTo>
                  <a:pt x="5500" y="4195"/>
                </a:lnTo>
                <a:lnTo>
                  <a:pt x="24" y="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/>
          <a:stretch>
            <a:fillRect/>
          </a:stretch>
        </p:blipFill>
        <p:spPr>
          <a:xfrm>
            <a:off x="6123940" y="90805"/>
            <a:ext cx="3020695" cy="4066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4220" y="2112645"/>
            <a:ext cx="3247390" cy="154559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zh-CN" altLang="id-ID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纸电一体化期刊阅览室</a:t>
            </a:r>
          </a:p>
        </p:txBody>
      </p:sp>
      <p:sp>
        <p:nvSpPr>
          <p:cNvPr id="3" name="任意多边形: 形状 2"/>
          <p:cNvSpPr/>
          <p:nvPr/>
        </p:nvSpPr>
        <p:spPr>
          <a:xfrm>
            <a:off x="1838325" y="1529080"/>
            <a:ext cx="2040890" cy="3622675"/>
          </a:xfrm>
          <a:custGeom>
            <a:avLst/>
            <a:gdLst>
              <a:gd name="connsiteX0" fmla="*/ 4240 w 4240"/>
              <a:gd name="connsiteY0" fmla="*/ 5016 h 5016"/>
              <a:gd name="connsiteX1" fmla="*/ 972 w 4240"/>
              <a:gd name="connsiteY1" fmla="*/ 4 h 5016"/>
              <a:gd name="connsiteX2" fmla="*/ 0 w 4240"/>
              <a:gd name="connsiteY2" fmla="*/ 0 h 5016"/>
              <a:gd name="connsiteX3" fmla="*/ 3315 w 4240"/>
              <a:gd name="connsiteY3" fmla="*/ 5010 h 5016"/>
              <a:gd name="connsiteX4" fmla="*/ 4240 w 4240"/>
              <a:gd name="connsiteY4" fmla="*/ 5016 h 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0" h="5016">
                <a:moveTo>
                  <a:pt x="4240" y="5016"/>
                </a:moveTo>
                <a:lnTo>
                  <a:pt x="972" y="4"/>
                </a:lnTo>
                <a:lnTo>
                  <a:pt x="0" y="0"/>
                </a:lnTo>
                <a:lnTo>
                  <a:pt x="3315" y="5010"/>
                </a:lnTo>
                <a:lnTo>
                  <a:pt x="4240" y="501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ldLvl="0" animBg="1"/>
      <p:bldP spid="6" grpId="0" build="p"/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文本框 99"/>
          <p:cNvSpPr txBox="1"/>
          <p:nvPr/>
        </p:nvSpPr>
        <p:spPr>
          <a:xfrm>
            <a:off x="739140" y="1900555"/>
            <a:ext cx="278066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4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“点赞”“评论”“打赏”</a:t>
            </a:r>
            <a:r>
              <a:rPr lang="en-US" altLang="zh-CN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等功能，将作者、读者、编者三者基于同一个学术问题形成学术讨论共同体，将孤独的阅读，转变成交互式的智慧阅读。</a:t>
            </a:r>
          </a:p>
        </p:txBody>
      </p:sp>
      <p:pic>
        <p:nvPicPr>
          <p:cNvPr id="6" name="图片 5" descr="122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7195" y="1214120"/>
            <a:ext cx="1708785" cy="303974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pic>
        <p:nvPicPr>
          <p:cNvPr id="7" name="图片 6" descr="TIM图片2018013113580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015" y="1214120"/>
            <a:ext cx="1708785" cy="303974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sp>
        <p:nvSpPr>
          <p:cNvPr id="10244" name="文本框 11"/>
          <p:cNvSpPr txBox="1"/>
          <p:nvPr/>
        </p:nvSpPr>
        <p:spPr>
          <a:xfrm>
            <a:off x="739140" y="1213803"/>
            <a:ext cx="1475740" cy="3860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2)  </a:t>
            </a:r>
            <a:r>
              <a:rPr lang="zh-CN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74040" y="1880870"/>
            <a:ext cx="22612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srgbClr val="404040"/>
                </a:solidFill>
                <a:latin typeface="+mn-ea"/>
                <a:ea typeface="+mn-ea"/>
                <a:cs typeface="+mn-cs"/>
              </a:rPr>
              <a:t>       </a:t>
            </a:r>
            <a:r>
              <a:rPr lang="en-US" sz="1400" noProof="1">
                <a:solidFill>
                  <a:schemeClr val="tx1"/>
                </a:solidFill>
                <a:latin typeface="+mn-ea"/>
                <a:ea typeface="+mn-ea"/>
                <a:cs typeface="+mn-cs"/>
              </a:rPr>
              <a:t>不再是资源检索数据库，而是将期</a:t>
            </a:r>
            <a:r>
              <a:rPr lang="en-US" sz="1400" noProof="1">
                <a:solidFill>
                  <a:schemeClr val="tx1"/>
                </a:solidFill>
                <a:latin typeface="+mj-ea"/>
                <a:ea typeface="+mj-ea"/>
                <a:cs typeface="+mn-cs"/>
              </a:rPr>
              <a:t>刊</a:t>
            </a:r>
            <a:r>
              <a:rPr lang="en-US" sz="1400" noProof="1">
                <a:solidFill>
                  <a:schemeClr val="tx1"/>
                </a:solidFill>
                <a:latin typeface="+mn-ea"/>
                <a:ea typeface="+mn-ea"/>
                <a:cs typeface="+mn-cs"/>
              </a:rPr>
              <a:t>文献嵌入</a:t>
            </a:r>
            <a:r>
              <a:rPr lang="en-US" sz="1400" b="1" noProof="1">
                <a:solidFill>
                  <a:schemeClr val="accent1"/>
                </a:solidFill>
                <a:latin typeface="+mn-ea"/>
                <a:ea typeface="+mn-ea"/>
                <a:cs typeface="+mn-cs"/>
              </a:rPr>
              <a:t>科研、教学、班级管理</a:t>
            </a:r>
            <a:r>
              <a:rPr lang="en-US" sz="1400" noProof="1">
                <a:solidFill>
                  <a:schemeClr val="tx1"/>
                </a:solidFill>
                <a:latin typeface="+mn-ea"/>
                <a:ea typeface="+mn-ea"/>
                <a:cs typeface="+mn-cs"/>
              </a:rPr>
              <a:t>等工作流中。</a:t>
            </a:r>
            <a:endParaRPr lang="en-US" altLang="zh-CN" sz="1400" noProof="1">
              <a:solidFill>
                <a:schemeClr val="tx1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2" name="图片 1" descr="堂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6425" y="1256665"/>
            <a:ext cx="1694180" cy="301498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pic>
        <p:nvPicPr>
          <p:cNvPr id="25" name="图片 24" descr="9嵌入课堂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6975" y="1256665"/>
            <a:ext cx="1694815" cy="301498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pic>
        <p:nvPicPr>
          <p:cNvPr id="26" name="图片 25" descr="8转发通知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8160" y="1256665"/>
            <a:ext cx="1694815" cy="301498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cxnSp>
        <p:nvCxnSpPr>
          <p:cNvPr id="27" name="肘形连接符 26"/>
          <p:cNvCxnSpPr/>
          <p:nvPr/>
        </p:nvCxnSpPr>
        <p:spPr>
          <a:xfrm flipV="1">
            <a:off x="3800475" y="1419225"/>
            <a:ext cx="1882140" cy="807720"/>
          </a:xfrm>
          <a:prstGeom prst="bentConnector3">
            <a:avLst>
              <a:gd name="adj1" fmla="val 5003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/>
        </p:nvCxnSpPr>
        <p:spPr>
          <a:xfrm>
            <a:off x="4626610" y="2327910"/>
            <a:ext cx="2470150" cy="1386840"/>
          </a:xfrm>
          <a:prstGeom prst="bentConnector3">
            <a:avLst>
              <a:gd name="adj1" fmla="val 50026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文本框 11"/>
          <p:cNvSpPr txBox="1"/>
          <p:nvPr/>
        </p:nvSpPr>
        <p:spPr>
          <a:xfrm>
            <a:off x="574040" y="1256348"/>
            <a:ext cx="1524000" cy="3860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3)  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场景化应用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/>
          <p:nvPr/>
        </p:nvSpPr>
        <p:spPr bwMode="auto">
          <a:xfrm>
            <a:off x="2481484" y="1627250"/>
            <a:ext cx="6662516" cy="589311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6"/>
          <p:cNvSpPr/>
          <p:nvPr/>
        </p:nvSpPr>
        <p:spPr bwMode="auto">
          <a:xfrm>
            <a:off x="0" y="3148787"/>
            <a:ext cx="4270294" cy="4381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7"/>
          <p:cNvSpPr/>
          <p:nvPr/>
        </p:nvSpPr>
        <p:spPr bwMode="auto">
          <a:xfrm>
            <a:off x="0" y="1924050"/>
            <a:ext cx="7392035" cy="13684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526780" y="1724660"/>
            <a:ext cx="238760" cy="38544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62150" y="2155825"/>
            <a:ext cx="1946910" cy="5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使用方法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204727" y="1905660"/>
            <a:ext cx="757555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800" b="1" dirty="0">
                <a:solidFill>
                  <a:srgbClr val="FFFFFF"/>
                </a:solidFill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43533" y="2696355"/>
            <a:ext cx="631975" cy="3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dirty="0">
                <a:solidFill>
                  <a:srgbClr val="FFFFFF"/>
                </a:solidFill>
              </a:rPr>
              <a:t>Part</a:t>
            </a:r>
            <a:endParaRPr lang="zh-CN" altLang="en-US" sz="2100" dirty="0">
              <a:solidFill>
                <a:srgbClr val="FFFFFF"/>
              </a:solidFill>
            </a:endParaRP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962428" y="2699530"/>
            <a:ext cx="1367790" cy="3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Intructions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  <p:bldP spid="15" grpId="0" autoUpdateAnimBg="0"/>
      <p:bldP spid="16" grpId="0" autoUpdateAnimBg="0"/>
      <p:bldP spid="18" grpId="0" autoUpdateAnimBg="0"/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890" y="483235"/>
            <a:ext cx="2272665" cy="405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6075" y="259080"/>
            <a:ext cx="2303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2.1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微信扫码阅读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25" y="497205"/>
            <a:ext cx="2272030" cy="4043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220" y="694055"/>
            <a:ext cx="2112645" cy="3757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0" name=" 2050"/>
          <p:cNvSpPr/>
          <p:nvPr/>
        </p:nvSpPr>
        <p:spPr bwMode="auto">
          <a:xfrm rot="20700000">
            <a:off x="2962275" y="4347210"/>
            <a:ext cx="699770" cy="501650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721610" y="3089910"/>
            <a:ext cx="1967230" cy="199390"/>
          </a:xfrm>
          <a:prstGeom prst="roundRect">
            <a:avLst/>
          </a:prstGeom>
          <a:noFill/>
          <a:ln>
            <a:solidFill>
              <a:srgbClr val="E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" y="1500505"/>
            <a:ext cx="2143760" cy="2143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Chat_2018101113355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3085" y="0"/>
            <a:ext cx="2957830" cy="514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0" y="657860"/>
            <a:ext cx="2139950" cy="3805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2008505"/>
            <a:ext cx="2520315" cy="2520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2595" y="809625"/>
            <a:ext cx="28803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1.</a:t>
            </a:r>
            <a:r>
              <a:rPr lang="zh-CN" altLang="en-US"/>
              <a:t>扫描下方二维码，下载客户端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2.</a:t>
            </a:r>
            <a:r>
              <a:rPr lang="zh-CN" altLang="en-US"/>
              <a:t>应用商城搜索</a:t>
            </a:r>
            <a:r>
              <a:rPr lang="en-US" altLang="zh-CN"/>
              <a:t>“</a:t>
            </a:r>
            <a:r>
              <a:rPr lang="zh-CN" altLang="en-US"/>
              <a:t>学习通</a:t>
            </a:r>
            <a:r>
              <a:rPr lang="en-US" altLang="zh-CN"/>
              <a:t>”</a:t>
            </a:r>
            <a:r>
              <a:rPr lang="zh-CN" altLang="en-US"/>
              <a:t>下载</a:t>
            </a:r>
          </a:p>
        </p:txBody>
      </p:sp>
      <p:sp>
        <p:nvSpPr>
          <p:cNvPr id="6" name="椭圆 5"/>
          <p:cNvSpPr/>
          <p:nvPr/>
        </p:nvSpPr>
        <p:spPr>
          <a:xfrm>
            <a:off x="5507355" y="4186555"/>
            <a:ext cx="447040" cy="342265"/>
          </a:xfrm>
          <a:prstGeom prst="ellipse">
            <a:avLst/>
          </a:prstGeom>
          <a:noFill/>
          <a:ln w="28575" cmpd="sng">
            <a:solidFill>
              <a:srgbClr val="DA444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00" y="657225"/>
            <a:ext cx="2139315" cy="380619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4686935" y="1064260"/>
            <a:ext cx="2084705" cy="483870"/>
          </a:xfrm>
          <a:prstGeom prst="roundRect">
            <a:avLst/>
          </a:prstGeom>
          <a:noFill/>
          <a:ln w="28575" cmpd="sng">
            <a:solidFill>
              <a:srgbClr val="DA444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060" y="657225"/>
            <a:ext cx="2139315" cy="380619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6908800" y="2733675"/>
            <a:ext cx="790575" cy="25209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730" y="657860"/>
            <a:ext cx="2117725" cy="376618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6190615" y="2986405"/>
            <a:ext cx="2179955" cy="817880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46075" y="259080"/>
            <a:ext cx="25933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2.2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客户端登录方式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" y="1552575"/>
            <a:ext cx="2366010" cy="2366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50" y="274955"/>
            <a:ext cx="2355215" cy="418909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404360" y="669290"/>
            <a:ext cx="687705" cy="648335"/>
          </a:xfrm>
          <a:prstGeom prst="roundRect">
            <a:avLst/>
          </a:prstGeom>
          <a:noFill/>
          <a:ln w="28575" cmpd="sng">
            <a:solidFill>
              <a:srgbClr val="DA444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190" y="275590"/>
            <a:ext cx="2353945" cy="418846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3376930" y="1845310"/>
            <a:ext cx="491490" cy="491490"/>
          </a:xfrm>
          <a:prstGeom prst="ellipse">
            <a:avLst/>
          </a:prstGeom>
          <a:noFill/>
          <a:ln w="28575" cmpd="sng">
            <a:solidFill>
              <a:srgbClr val="CD292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795" y="274955"/>
            <a:ext cx="2339340" cy="4117975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5383530" y="1915795"/>
            <a:ext cx="2247900" cy="350520"/>
          </a:xfrm>
          <a:prstGeom prst="roundRect">
            <a:avLst/>
          </a:prstGeom>
          <a:noFill/>
          <a:ln>
            <a:solidFill>
              <a:srgbClr val="DA4444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795" y="275590"/>
            <a:ext cx="2693670" cy="478917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7421245" y="458470"/>
            <a:ext cx="662940" cy="28194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4795" y="273685"/>
            <a:ext cx="2694305" cy="47910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46075" y="259080"/>
            <a:ext cx="25933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2.3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客户端扫码使用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6" grpId="0" bldLvl="0" animBg="1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7510" y="474980"/>
            <a:ext cx="20154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2.3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端使用方法</a:t>
            </a:r>
          </a:p>
        </p:txBody>
      </p:sp>
      <p:sp>
        <p:nvSpPr>
          <p:cNvPr id="3" name="矩形 2"/>
          <p:cNvSpPr/>
          <p:nvPr/>
        </p:nvSpPr>
        <p:spPr>
          <a:xfrm>
            <a:off x="1875155" y="1979295"/>
            <a:ext cx="539369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2"/>
              </a:rPr>
              <a:t>qikan.chaoxing.com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0" y="1051560"/>
            <a:ext cx="3469640" cy="1683385"/>
          </a:xfrm>
          <a:prstGeom prst="rect">
            <a:avLst/>
          </a:prstGeom>
          <a:ln w="6350" cmpd="sng">
            <a:solidFill>
              <a:schemeClr val="bg1">
                <a:lumMod val="85000"/>
              </a:schemeClr>
            </a:solidFill>
            <a:prstDash val="solid"/>
          </a:ln>
        </p:spPr>
      </p:pic>
      <p:sp>
        <p:nvSpPr>
          <p:cNvPr id="3" name="文本框 2"/>
          <p:cNvSpPr txBox="1"/>
          <p:nvPr/>
        </p:nvSpPr>
        <p:spPr>
          <a:xfrm>
            <a:off x="346075" y="259080"/>
            <a:ext cx="34747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检索联想功能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165" y="259080"/>
            <a:ext cx="779780" cy="215900"/>
          </a:xfrm>
          <a:prstGeom prst="rect">
            <a:avLst/>
          </a:prstGeom>
        </p:spPr>
      </p:pic>
      <p:sp>
        <p:nvSpPr>
          <p:cNvPr id="2" name="矩形 47"/>
          <p:cNvSpPr>
            <a:spLocks noChangeArrowheads="1"/>
          </p:cNvSpPr>
          <p:nvPr/>
        </p:nvSpPr>
        <p:spPr bwMode="auto">
          <a:xfrm>
            <a:off x="713740" y="1477645"/>
            <a:ext cx="2351405" cy="26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3" tIns="34277" rIns="68553" bIns="3427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超星期刊平台除了保留传统检索的精华功能外，还提供了独特的联想功能。在用户对检索词进行检索之后，系统可自动对检索词相关的语种，学科，关键词，基金等方面展开联想功能，并提示结果。 </a:t>
            </a:r>
            <a:endParaRPr lang="zh-CN" altLang="en-US" sz="1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8195" y="1349375"/>
            <a:ext cx="321310" cy="75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40" y="1943735"/>
            <a:ext cx="3597275" cy="1720850"/>
          </a:xfrm>
          <a:prstGeom prst="rect">
            <a:avLst/>
          </a:prstGeom>
          <a:ln w="6350" cmpd="sng">
            <a:solidFill>
              <a:schemeClr val="bg1">
                <a:lumMod val="85000"/>
              </a:scheme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1246" t="5753"/>
          <a:stretch>
            <a:fillRect/>
          </a:stretch>
        </p:blipFill>
        <p:spPr>
          <a:xfrm>
            <a:off x="3308350" y="3013710"/>
            <a:ext cx="3472180" cy="1554480"/>
          </a:xfrm>
          <a:prstGeom prst="rect">
            <a:avLst/>
          </a:prstGeom>
          <a:ln w="6350" cmpd="sng">
            <a:solidFill>
              <a:schemeClr val="bg1">
                <a:lumMod val="85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20650"/>
            <a:ext cx="9054465" cy="4780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" y="87630"/>
            <a:ext cx="9055100" cy="50069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813560" y="717550"/>
            <a:ext cx="876300" cy="4389120"/>
          </a:xfrm>
          <a:prstGeom prst="roundRect">
            <a:avLst/>
          </a:prstGeom>
          <a:noFill/>
          <a:ln w="57150">
            <a:solidFill>
              <a:srgbClr val="CD292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880360" y="1418590"/>
            <a:ext cx="4343400" cy="152400"/>
          </a:xfrm>
          <a:prstGeom prst="roundRect">
            <a:avLst/>
          </a:prstGeom>
          <a:noFill/>
          <a:ln w="38100">
            <a:solidFill>
              <a:srgbClr val="CD292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" y="120650"/>
            <a:ext cx="8945880" cy="600773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427220" y="15240"/>
            <a:ext cx="2301240" cy="914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6850380" y="4274820"/>
            <a:ext cx="1287780" cy="12725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箭头: 五边形 25"/>
          <p:cNvSpPr/>
          <p:nvPr/>
        </p:nvSpPr>
        <p:spPr>
          <a:xfrm>
            <a:off x="-12700" y="596900"/>
            <a:ext cx="1461135" cy="541655"/>
          </a:xfrm>
          <a:custGeom>
            <a:avLst/>
            <a:gdLst>
              <a:gd name="connsiteX0" fmla="*/ 0 w 2560"/>
              <a:gd name="connsiteY0" fmla="*/ 0 h 949"/>
              <a:gd name="connsiteX1" fmla="*/ 2278 w 2560"/>
              <a:gd name="connsiteY1" fmla="*/ 12 h 949"/>
              <a:gd name="connsiteX2" fmla="*/ 2560 w 2560"/>
              <a:gd name="connsiteY2" fmla="*/ 473 h 949"/>
              <a:gd name="connsiteX3" fmla="*/ 2292 w 2560"/>
              <a:gd name="connsiteY3" fmla="*/ 949 h 949"/>
              <a:gd name="connsiteX4" fmla="*/ 0 w 2560"/>
              <a:gd name="connsiteY4" fmla="*/ 946 h 949"/>
              <a:gd name="connsiteX5" fmla="*/ 0 w 2560"/>
              <a:gd name="connsiteY5" fmla="*/ 0 h 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0" h="949">
                <a:moveTo>
                  <a:pt x="0" y="0"/>
                </a:moveTo>
                <a:lnTo>
                  <a:pt x="2278" y="12"/>
                </a:lnTo>
                <a:lnTo>
                  <a:pt x="2560" y="473"/>
                </a:lnTo>
                <a:lnTo>
                  <a:pt x="2292" y="949"/>
                </a:lnTo>
                <a:lnTo>
                  <a:pt x="0" y="94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66370" y="607695"/>
            <a:ext cx="998855" cy="520700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63675" y="2026920"/>
            <a:ext cx="748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Arial" panose="020B0604020202020204" pitchFamily="34" charset="0"/>
              </a:rPr>
              <a:t>01.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12340" y="2011680"/>
            <a:ext cx="14458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2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新功能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63675" y="3132138"/>
            <a:ext cx="748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Arial" panose="020B0604020202020204" pitchFamily="34" charset="0"/>
              </a:rPr>
              <a:t>03.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54555" y="3178175"/>
            <a:ext cx="11734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域出版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78120" y="2026920"/>
            <a:ext cx="748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Arial" panose="020B0604020202020204" pitchFamily="34" charset="0"/>
              </a:rPr>
              <a:t>02.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69000" y="2011680"/>
            <a:ext cx="1503680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2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使用方法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/>
          <p:nvPr/>
        </p:nvSpPr>
        <p:spPr bwMode="auto">
          <a:xfrm>
            <a:off x="2481484" y="1627250"/>
            <a:ext cx="6662516" cy="589311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6"/>
          <p:cNvSpPr/>
          <p:nvPr/>
        </p:nvSpPr>
        <p:spPr bwMode="auto">
          <a:xfrm>
            <a:off x="0" y="3148787"/>
            <a:ext cx="4270294" cy="4381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7"/>
          <p:cNvSpPr/>
          <p:nvPr/>
        </p:nvSpPr>
        <p:spPr bwMode="auto">
          <a:xfrm>
            <a:off x="0" y="1924050"/>
            <a:ext cx="7392035" cy="13684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526780" y="1724660"/>
            <a:ext cx="238760" cy="38544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62150" y="2155825"/>
            <a:ext cx="1946910" cy="5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域出版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204727" y="1905660"/>
            <a:ext cx="757555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800" b="1" dirty="0">
                <a:solidFill>
                  <a:srgbClr val="FFFFFF"/>
                </a:solidFill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43533" y="2696355"/>
            <a:ext cx="631975" cy="3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dirty="0">
                <a:solidFill>
                  <a:srgbClr val="FFFFFF"/>
                </a:solidFill>
              </a:rPr>
              <a:t>Part</a:t>
            </a:r>
            <a:endParaRPr lang="zh-CN" altLang="en-US" sz="2100" dirty="0">
              <a:solidFill>
                <a:srgbClr val="FFFFFF"/>
              </a:solidFill>
            </a:endParaRP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962110" y="2635395"/>
            <a:ext cx="221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Publishing </a:t>
            </a:r>
            <a:r>
              <a:rPr lang="en-US" altLang="zh-CN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q</a:t>
            </a:r>
            <a:r>
              <a:rPr lang="zh-CN" altLang="en-US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ua</a:t>
            </a:r>
            <a:r>
              <a:rPr lang="en-US" altLang="zh-CN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l</a:t>
            </a:r>
            <a:r>
              <a:rPr lang="zh-CN" altLang="en-US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  <p:bldP spid="15" grpId="0" autoUpdateAnimBg="0"/>
      <p:bldP spid="16" grpId="0" autoUpdateAnimBg="0"/>
      <p:bldP spid="18" grpId="0" autoUpdateAnimBg="0"/>
      <p:bldP spid="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4058285" y="1569085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166995" y="1569085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950845" y="2575560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059555" y="2575560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168265" y="2575560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2950845" y="3615690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036060" y="3615690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168265" y="3593465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2949575" y="1569085"/>
            <a:ext cx="753110" cy="753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6075" y="259080"/>
            <a:ext cx="15347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域出版</a:t>
            </a:r>
            <a:endParaRPr lang="en-US" altLang="zh-CN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165" y="259080"/>
            <a:ext cx="779780" cy="215900"/>
          </a:xfrm>
          <a:prstGeom prst="rect">
            <a:avLst/>
          </a:prstGeom>
        </p:spPr>
      </p:pic>
      <p:sp>
        <p:nvSpPr>
          <p:cNvPr id="2" name="矩形 47"/>
          <p:cNvSpPr>
            <a:spLocks noChangeArrowheads="1"/>
          </p:cNvSpPr>
          <p:nvPr/>
        </p:nvSpPr>
        <p:spPr bwMode="auto">
          <a:xfrm>
            <a:off x="594360" y="2163445"/>
            <a:ext cx="2150110" cy="145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3" tIns="34277" rIns="68553" bIns="3427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主题鲜明，外部边界清晰，内部结构严谨，每个专域既可独立存在，也可与其他专域灵活组合；每个专域可以由专业编辑部、图书馆和读者创建。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矩形 47"/>
          <p:cNvSpPr>
            <a:spLocks noChangeArrowheads="1"/>
          </p:cNvSpPr>
          <p:nvPr/>
        </p:nvSpPr>
        <p:spPr bwMode="auto">
          <a:xfrm>
            <a:off x="6192520" y="2025015"/>
            <a:ext cx="2335530" cy="17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3" tIns="34277" rIns="68553" bIns="3427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基于域出版理念，超星期刊推出了“学术名栏”。其是由专门的编辑人员，依托当今社会热点问题、各学科热点及经典问题，汇编而成的学术性专题栏目。</a:t>
            </a: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九大分类、</a:t>
            </a:r>
            <a:r>
              <a:rPr lang="en-US" altLang="zh-CN" sz="1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400</a:t>
            </a: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个栏目、</a:t>
            </a:r>
            <a:r>
              <a:rPr lang="en-US" altLang="zh-CN" sz="1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40000</a:t>
            </a: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篇文章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1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 descr="C:\Users\Administrator.USER-20171108ZK\Desktop\社会.png社会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22295" y="2595245"/>
            <a:ext cx="410210" cy="410845"/>
          </a:xfrm>
          <a:prstGeom prst="rect">
            <a:avLst/>
          </a:prstGeom>
        </p:spPr>
      </p:pic>
      <p:pic>
        <p:nvPicPr>
          <p:cNvPr id="12" name="图片 11" descr="C:\Users\Administrator.USER-20171108ZK\Desktop\教育.png教育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78300" y="2624773"/>
            <a:ext cx="502285" cy="369570"/>
          </a:xfrm>
          <a:prstGeom prst="rect">
            <a:avLst/>
          </a:prstGeom>
        </p:spPr>
      </p:pic>
      <p:pic>
        <p:nvPicPr>
          <p:cNvPr id="13" name="图片 12" descr="C:\Users\Administrator.USER-20171108ZK\Desktop\经济.png经济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24835" y="1639570"/>
            <a:ext cx="396240" cy="396240"/>
          </a:xfrm>
          <a:prstGeom prst="rect">
            <a:avLst/>
          </a:prstGeom>
        </p:spPr>
      </p:pic>
      <p:pic>
        <p:nvPicPr>
          <p:cNvPr id="16" name="图片 15" descr="C:\Users\Administrator.USER-20171108ZK\Desktop\科技.png科技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7180" y="2660015"/>
            <a:ext cx="299085" cy="299085"/>
          </a:xfrm>
          <a:prstGeom prst="rect">
            <a:avLst/>
          </a:prstGeom>
        </p:spPr>
      </p:pic>
      <p:pic>
        <p:nvPicPr>
          <p:cNvPr id="19" name="图片 18" descr="C:\Users\Administrator.USER-20171108ZK\Desktop\医药.png医药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62755" y="3703955"/>
            <a:ext cx="353060" cy="353060"/>
          </a:xfrm>
          <a:prstGeom prst="rect">
            <a:avLst/>
          </a:prstGeom>
        </p:spPr>
      </p:pic>
      <p:pic>
        <p:nvPicPr>
          <p:cNvPr id="22" name="图片 21" descr="C:\Users\Administrator.USER-20171108ZK\Desktop\政府.png政府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58628" y="1672590"/>
            <a:ext cx="352425" cy="352425"/>
          </a:xfrm>
          <a:prstGeom prst="rect">
            <a:avLst/>
          </a:prstGeom>
        </p:spPr>
      </p:pic>
      <p:pic>
        <p:nvPicPr>
          <p:cNvPr id="23" name="图片 22" descr="C:\Users\Administrator.USER-20171108ZK\Desktop\军事.png军事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37175" y="3654425"/>
            <a:ext cx="412750" cy="41338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079115" y="202501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191000" y="204660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99710" y="202501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</a:t>
            </a:r>
          </a:p>
        </p:txBody>
      </p:sp>
      <p:pic>
        <p:nvPicPr>
          <p:cNvPr id="27" name="图片 26" descr="C:\Users\Administrator.USER-20171108ZK\Desktop\文化.png文化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56225" y="1650365"/>
            <a:ext cx="374650" cy="37465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938270" y="100266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学术名栏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83560" y="3006090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187825" y="3006090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292090" y="3006090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082925" y="405701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191635" y="405701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医药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300345" y="405701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军事</a:t>
            </a:r>
          </a:p>
        </p:txBody>
      </p:sp>
      <p:pic>
        <p:nvPicPr>
          <p:cNvPr id="35" name="图片 34" descr="C:\Users\Administrator.USER-20171108ZK\Desktop\生态.png生态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10230" y="3654425"/>
            <a:ext cx="431165" cy="432435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3862705" y="1130300"/>
            <a:ext cx="97790" cy="97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1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4" grpId="0" bldLvl="0" animBg="1"/>
      <p:bldP spid="2" grpId="0"/>
      <p:bldP spid="5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2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46500" y="1700530"/>
            <a:ext cx="185801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谢 谢！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19070" y="2407285"/>
            <a:ext cx="370586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THANK  YOU</a:t>
            </a:r>
            <a:r>
              <a:rPr lang="zh-CN" altLang="zh-CN"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/>
          <p:nvPr/>
        </p:nvSpPr>
        <p:spPr bwMode="auto">
          <a:xfrm>
            <a:off x="2481484" y="1627250"/>
            <a:ext cx="6662516" cy="589311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6"/>
          <p:cNvSpPr/>
          <p:nvPr/>
        </p:nvSpPr>
        <p:spPr bwMode="auto">
          <a:xfrm>
            <a:off x="0" y="3148787"/>
            <a:ext cx="4270294" cy="4381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7"/>
          <p:cNvSpPr/>
          <p:nvPr/>
        </p:nvSpPr>
        <p:spPr bwMode="auto">
          <a:xfrm>
            <a:off x="0" y="1924050"/>
            <a:ext cx="7392035" cy="13684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526780" y="1724660"/>
            <a:ext cx="238760" cy="38544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62150" y="2155825"/>
            <a:ext cx="3177540" cy="5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新功能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204727" y="1905660"/>
            <a:ext cx="757555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800" b="1" dirty="0">
                <a:solidFill>
                  <a:srgbClr val="FFFFFF"/>
                </a:solidFill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96873" y="2703975"/>
            <a:ext cx="631975" cy="3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dirty="0">
                <a:solidFill>
                  <a:srgbClr val="FFFFFF"/>
                </a:solidFill>
              </a:rPr>
              <a:t>Part</a:t>
            </a:r>
            <a:endParaRPr lang="zh-CN" altLang="en-US" sz="2100" dirty="0">
              <a:solidFill>
                <a:srgbClr val="FFFFFF"/>
              </a:solidFill>
            </a:endParaRP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962428" y="2699530"/>
            <a:ext cx="1693545" cy="3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100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 New Fuction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animBg="1"/>
      <p:bldP spid="11" grpId="0" bldLvl="0" animBg="1"/>
      <p:bldP spid="12" grpId="0" bldLvl="0" animBg="1"/>
      <p:bldP spid="15" grpId="0" autoUpdateAnimBg="0"/>
      <p:bldP spid="16" grpId="0" autoUpdateAnimBg="0"/>
      <p:bldP spid="18" grpId="0" autoUpdateAnimBg="0"/>
      <p:bldP spid="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" y="938530"/>
            <a:ext cx="3289935" cy="36188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71475" y="243840"/>
            <a:ext cx="33794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传统期刊阅览室遇到的问题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037330" y="1557020"/>
            <a:ext cx="5142865" cy="2030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你喜欢的杂志，总是被别人快一步借走了</a:t>
            </a:r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想看最新的，纸质的还没有出版</a:t>
            </a:r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想看以前的，刊架上只有当期的</a:t>
            </a:r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阅览室座位已满，期刊不能外借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直接连接符 70"/>
          <p:cNvSpPr/>
          <p:nvPr/>
        </p:nvSpPr>
        <p:spPr>
          <a:xfrm>
            <a:off x="4572000" y="0"/>
            <a:ext cx="0" cy="623888"/>
          </a:xfrm>
          <a:prstGeom prst="line">
            <a:avLst/>
          </a:prstGeom>
          <a:ln w="28575" cap="flat" cmpd="sng">
            <a:solidFill>
              <a:schemeClr val="accent1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7413" name="矩形 71"/>
          <p:cNvSpPr/>
          <p:nvPr/>
        </p:nvSpPr>
        <p:spPr>
          <a:xfrm>
            <a:off x="3146425" y="604838"/>
            <a:ext cx="2851150" cy="6064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小小二维码功能大</a:t>
            </a:r>
          </a:p>
        </p:txBody>
      </p:sp>
      <p:pic>
        <p:nvPicPr>
          <p:cNvPr id="3" name="图片 2" descr="3b87e950352ac65c7ff1b55ef0f2b21193138a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" y="1617980"/>
            <a:ext cx="2109470" cy="21145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01303" y="2016760"/>
            <a:ext cx="63817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1561465"/>
            <a:ext cx="2178050" cy="21780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97258" y="2016760"/>
            <a:ext cx="63817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</p:txBody>
      </p:sp>
      <p:sp>
        <p:nvSpPr>
          <p:cNvPr id="7" name="矩形 6"/>
          <p:cNvSpPr/>
          <p:nvPr/>
        </p:nvSpPr>
        <p:spPr>
          <a:xfrm>
            <a:off x="6635750" y="2358390"/>
            <a:ext cx="231775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期刊阅览室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66140" y="3979545"/>
            <a:ext cx="1421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1</a:t>
            </a:r>
            <a:r>
              <a:rPr lang="zh-CN" altLang="en-US" sz="2400" b="1"/>
              <a:t>部手机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9080" y="273685"/>
            <a:ext cx="36080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1.2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纸电一体化期刊阅览室新功能</a:t>
            </a:r>
            <a:endParaRPr lang="zh-CN" altLang="en-US"/>
          </a:p>
        </p:txBody>
      </p:sp>
      <p:pic>
        <p:nvPicPr>
          <p:cNvPr id="12295" name="图片 1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45" y="534670"/>
            <a:ext cx="2522855" cy="3082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2" descr="ppt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" y="2000885"/>
            <a:ext cx="2297430" cy="2398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微信图片编辑_201810102255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0" y="3722370"/>
            <a:ext cx="2317115" cy="1358900"/>
          </a:xfrm>
          <a:prstGeom prst="rect">
            <a:avLst/>
          </a:prstGeom>
        </p:spPr>
      </p:pic>
      <p:pic>
        <p:nvPicPr>
          <p:cNvPr id="13320" name="图片 1" descr="20180428102209990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170" y="1203325"/>
            <a:ext cx="3782695" cy="2519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 rot="2700000">
            <a:off x="3725545" y="2219960"/>
            <a:ext cx="1440180" cy="1429385"/>
            <a:chOff x="4567237" y="1765300"/>
            <a:chExt cx="3422651" cy="3395663"/>
          </a:xfrm>
        </p:grpSpPr>
        <p:sp>
          <p:nvSpPr>
            <p:cNvPr id="21" name="Freeform: Shape 10"/>
            <p:cNvSpPr/>
            <p:nvPr/>
          </p:nvSpPr>
          <p:spPr>
            <a:xfrm flipV="1">
              <a:off x="4567237" y="1765300"/>
              <a:ext cx="1711326" cy="2068513"/>
            </a:xfrm>
            <a:custGeom>
              <a:avLst/>
              <a:gdLst>
                <a:gd name="connsiteX0" fmla="*/ 0 w 1711326"/>
                <a:gd name="connsiteY0" fmla="*/ 2068513 h 2068513"/>
                <a:gd name="connsiteX1" fmla="*/ 1354138 w 1711326"/>
                <a:gd name="connsiteY1" fmla="*/ 2068513 h 2068513"/>
                <a:gd name="connsiteX2" fmla="*/ 1711326 w 1711326"/>
                <a:gd name="connsiteY2" fmla="*/ 1711326 h 2068513"/>
                <a:gd name="connsiteX3" fmla="*/ 0 w 1711326"/>
                <a:gd name="connsiteY3" fmla="*/ 0 h 2068513"/>
                <a:gd name="connsiteX4" fmla="*/ 0 w 1711326"/>
                <a:gd name="connsiteY4" fmla="*/ 2068513 h 20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26" h="2068513">
                  <a:moveTo>
                    <a:pt x="0" y="2068513"/>
                  </a:moveTo>
                  <a:lnTo>
                    <a:pt x="1354138" y="2068513"/>
                  </a:lnTo>
                  <a:lnTo>
                    <a:pt x="1711326" y="1711326"/>
                  </a:lnTo>
                  <a:lnTo>
                    <a:pt x="0" y="0"/>
                  </a:lnTo>
                  <a:lnTo>
                    <a:pt x="0" y="2068513"/>
                  </a:lnTo>
                  <a:close/>
                </a:path>
              </a:pathLst>
            </a:custGeom>
            <a:solidFill>
              <a:srgbClr val="A71919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23"/>
            <p:cNvSpPr/>
            <p:nvPr/>
          </p:nvSpPr>
          <p:spPr>
            <a:xfrm>
              <a:off x="4567237" y="3463131"/>
              <a:ext cx="2068513" cy="1697832"/>
            </a:xfrm>
            <a:custGeom>
              <a:avLst/>
              <a:gdLst>
                <a:gd name="connsiteX0" fmla="*/ 370681 w 2068513"/>
                <a:gd name="connsiteY0" fmla="*/ 0 h 1697832"/>
                <a:gd name="connsiteX1" fmla="*/ 2068513 w 2068513"/>
                <a:gd name="connsiteY1" fmla="*/ 1697832 h 1697832"/>
                <a:gd name="connsiteX2" fmla="*/ 0 w 2068513"/>
                <a:gd name="connsiteY2" fmla="*/ 1697832 h 1697832"/>
                <a:gd name="connsiteX3" fmla="*/ 0 w 2068513"/>
                <a:gd name="connsiteY3" fmla="*/ 370681 h 1697832"/>
                <a:gd name="connsiteX4" fmla="*/ 370681 w 2068513"/>
                <a:gd name="connsiteY4" fmla="*/ 0 h 169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8513" h="1697832">
                  <a:moveTo>
                    <a:pt x="370681" y="0"/>
                  </a:moveTo>
                  <a:lnTo>
                    <a:pt x="2068513" y="1697832"/>
                  </a:lnTo>
                  <a:lnTo>
                    <a:pt x="0" y="1697832"/>
                  </a:lnTo>
                  <a:lnTo>
                    <a:pt x="0" y="370681"/>
                  </a:lnTo>
                  <a:lnTo>
                    <a:pt x="370681" y="0"/>
                  </a:lnTo>
                  <a:close/>
                </a:path>
              </a:pathLst>
            </a:custGeom>
            <a:solidFill>
              <a:srgbClr val="CD2929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0"/>
            <p:cNvSpPr/>
            <p:nvPr/>
          </p:nvSpPr>
          <p:spPr>
            <a:xfrm flipH="1">
              <a:off x="6278562" y="3092450"/>
              <a:ext cx="1711326" cy="2068513"/>
            </a:xfrm>
            <a:custGeom>
              <a:avLst/>
              <a:gdLst>
                <a:gd name="connsiteX0" fmla="*/ 0 w 1711326"/>
                <a:gd name="connsiteY0" fmla="*/ 0 h 2068513"/>
                <a:gd name="connsiteX1" fmla="*/ 0 w 1711326"/>
                <a:gd name="connsiteY1" fmla="*/ 2068513 h 2068513"/>
                <a:gd name="connsiteX2" fmla="*/ 1354138 w 1711326"/>
                <a:gd name="connsiteY2" fmla="*/ 2068513 h 2068513"/>
                <a:gd name="connsiteX3" fmla="*/ 1711326 w 1711326"/>
                <a:gd name="connsiteY3" fmla="*/ 1711326 h 2068513"/>
                <a:gd name="connsiteX4" fmla="*/ 0 w 1711326"/>
                <a:gd name="connsiteY4" fmla="*/ 0 h 20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26" h="2068513">
                  <a:moveTo>
                    <a:pt x="0" y="0"/>
                  </a:moveTo>
                  <a:lnTo>
                    <a:pt x="0" y="2068513"/>
                  </a:lnTo>
                  <a:lnTo>
                    <a:pt x="1354138" y="2068513"/>
                  </a:lnTo>
                  <a:lnTo>
                    <a:pt x="1711326" y="1711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4444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3"/>
            <p:cNvSpPr/>
            <p:nvPr/>
          </p:nvSpPr>
          <p:spPr>
            <a:xfrm flipH="1" flipV="1">
              <a:off x="5921374" y="1765300"/>
              <a:ext cx="2068513" cy="2068513"/>
            </a:xfrm>
            <a:custGeom>
              <a:avLst/>
              <a:gdLst>
                <a:gd name="connsiteX0" fmla="*/ 2068513 w 2068513"/>
                <a:gd name="connsiteY0" fmla="*/ 2068513 h 2068513"/>
                <a:gd name="connsiteX1" fmla="*/ 0 w 2068513"/>
                <a:gd name="connsiteY1" fmla="*/ 2068513 h 2068513"/>
                <a:gd name="connsiteX2" fmla="*/ 0 w 2068513"/>
                <a:gd name="connsiteY2" fmla="*/ 0 h 2068513"/>
                <a:gd name="connsiteX3" fmla="*/ 1 w 2068513"/>
                <a:gd name="connsiteY3" fmla="*/ 1 h 2068513"/>
                <a:gd name="connsiteX4" fmla="*/ 1 w 2068513"/>
                <a:gd name="connsiteY4" fmla="*/ 741363 h 2068513"/>
                <a:gd name="connsiteX5" fmla="*/ 370682 w 2068513"/>
                <a:gd name="connsiteY5" fmla="*/ 370682 h 2068513"/>
                <a:gd name="connsiteX6" fmla="*/ 2068513 w 2068513"/>
                <a:gd name="connsiteY6" fmla="*/ 2068513 h 20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8513" h="2068513">
                  <a:moveTo>
                    <a:pt x="2068513" y="2068513"/>
                  </a:moveTo>
                  <a:lnTo>
                    <a:pt x="0" y="2068513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741363"/>
                  </a:lnTo>
                  <a:lnTo>
                    <a:pt x="370682" y="370682"/>
                  </a:lnTo>
                  <a:lnTo>
                    <a:pt x="2068513" y="2068513"/>
                  </a:lnTo>
                  <a:close/>
                </a:path>
              </a:pathLst>
            </a:custGeom>
            <a:solidFill>
              <a:srgbClr val="EE8E8E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6075" y="259080"/>
            <a:ext cx="40697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阅读——流式媒体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52595" y="2075815"/>
            <a:ext cx="408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1)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11170" y="1435100"/>
            <a:ext cx="28244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自动适应不同终端设备的屏幕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02355" y="2710180"/>
            <a:ext cx="408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2)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14070" y="2755900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可以对字体大小进行调节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30905" y="4074795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点开即读，无需下载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17845" y="2755900"/>
            <a:ext cx="27432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依然提供 PDF 格式文章下载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53865" y="3322320"/>
            <a:ext cx="408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3)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854575" y="2708910"/>
            <a:ext cx="408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4)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79500" y="1607820"/>
            <a:ext cx="3034030" cy="42735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l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丰富的传播渠道</a:t>
            </a:r>
          </a:p>
        </p:txBody>
      </p:sp>
      <p:sp>
        <p:nvSpPr>
          <p:cNvPr id="5" name="Rectangle: Rounded Corners 74"/>
          <p:cNvSpPr/>
          <p:nvPr/>
        </p:nvSpPr>
        <p:spPr>
          <a:xfrm>
            <a:off x="1079500" y="2579370"/>
            <a:ext cx="3034030" cy="4273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社交+阅读</a:t>
            </a:r>
          </a:p>
        </p:txBody>
      </p:sp>
      <p:sp>
        <p:nvSpPr>
          <p:cNvPr id="6" name="Rectangle: Rounded Corners 75"/>
          <p:cNvSpPr/>
          <p:nvPr/>
        </p:nvSpPr>
        <p:spPr>
          <a:xfrm>
            <a:off x="1079500" y="3621405"/>
            <a:ext cx="3034030" cy="4273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场景化应用</a:t>
            </a:r>
          </a:p>
        </p:txBody>
      </p:sp>
      <p:sp>
        <p:nvSpPr>
          <p:cNvPr id="8" name="Oval 4"/>
          <p:cNvSpPr/>
          <p:nvPr/>
        </p:nvSpPr>
        <p:spPr>
          <a:xfrm>
            <a:off x="1117722" y="1637345"/>
            <a:ext cx="368884" cy="368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87500" lnSpcReduction="10000"/>
          </a:bodyPr>
          <a:lstStyle/>
          <a:p>
            <a:pPr algn="ctr"/>
            <a:r>
              <a:rPr lang="ar-SA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ar-SA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9" name="Oval 76"/>
          <p:cNvSpPr/>
          <p:nvPr/>
        </p:nvSpPr>
        <p:spPr>
          <a:xfrm>
            <a:off x="1167887" y="2608844"/>
            <a:ext cx="368884" cy="368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87500" lnSpcReduction="10000"/>
          </a:bodyPr>
          <a:lstStyle/>
          <a:p>
            <a:pPr algn="ctr"/>
            <a:r>
              <a:rPr lang="ar-SA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altLang="ar-SA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0" name="Oval 77"/>
          <p:cNvSpPr/>
          <p:nvPr/>
        </p:nvSpPr>
        <p:spPr>
          <a:xfrm>
            <a:off x="1167765" y="3621405"/>
            <a:ext cx="368935" cy="397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5000" lnSpcReduction="10000"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altLang="ar-SA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46075" y="259080"/>
            <a:ext cx="51498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应用——基于社交空间传播分享方式</a:t>
            </a:r>
          </a:p>
        </p:txBody>
      </p:sp>
      <p:pic>
        <p:nvPicPr>
          <p:cNvPr id="37" name="图片 36" descr="75k58PICP46_10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65" y="1161415"/>
            <a:ext cx="1755775" cy="3416300"/>
          </a:xfrm>
          <a:prstGeom prst="rect">
            <a:avLst/>
          </a:prstGeom>
        </p:spPr>
      </p:pic>
      <p:pic>
        <p:nvPicPr>
          <p:cNvPr id="39" name="图片 38" descr="TIM图片201803061110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820" y="1536065"/>
            <a:ext cx="1501775" cy="2637790"/>
          </a:xfrm>
          <a:prstGeom prst="rect">
            <a:avLst/>
          </a:prstGeom>
        </p:spPr>
      </p:pic>
      <p:pic>
        <p:nvPicPr>
          <p:cNvPr id="40" name="图片 39" descr="75k58PICP46_10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90" y="1161415"/>
            <a:ext cx="1755775" cy="3416300"/>
          </a:xfrm>
          <a:prstGeom prst="rect">
            <a:avLst/>
          </a:prstGeom>
        </p:spPr>
      </p:pic>
      <p:sp>
        <p:nvSpPr>
          <p:cNvPr id="42" name="等腰三角形 41"/>
          <p:cNvSpPr/>
          <p:nvPr/>
        </p:nvSpPr>
        <p:spPr>
          <a:xfrm rot="5400000">
            <a:off x="5699125" y="2708910"/>
            <a:ext cx="314325" cy="1682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 descr="6转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170" y="1536065"/>
            <a:ext cx="1500505" cy="264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TIM图片2018013115025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2145" y="1255395"/>
            <a:ext cx="1685290" cy="299720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sp>
        <p:nvSpPr>
          <p:cNvPr id="10244" name="文本框 11"/>
          <p:cNvSpPr txBox="1"/>
          <p:nvPr/>
        </p:nvSpPr>
        <p:spPr>
          <a:xfrm>
            <a:off x="482600" y="1134428"/>
            <a:ext cx="1930400" cy="3860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  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丰富的传播渠道</a:t>
            </a:r>
          </a:p>
        </p:txBody>
      </p:sp>
      <p:sp>
        <p:nvSpPr>
          <p:cNvPr id="10246" name="文本框 3"/>
          <p:cNvSpPr txBox="1"/>
          <p:nvPr/>
        </p:nvSpPr>
        <p:spPr>
          <a:xfrm>
            <a:off x="482600" y="1899285"/>
            <a:ext cx="241617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强大的转发传播功能，</a:t>
            </a:r>
            <a:r>
              <a:rPr lang="zh-CN" altLang="zh-CN" sz="14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zh-CN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个传播渠道</a:t>
            </a:r>
            <a:r>
              <a:rPr lang="zh-CN" altLang="zh-CN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zh-CN" sz="14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消息、笔记、小组、通知、书房、邮箱、课程、微信、QQ、朋友圈、复制链接</a:t>
            </a:r>
            <a:r>
              <a:rPr lang="en-US" altLang="zh-CN" sz="14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zh-CN" altLang="zh-CN" sz="14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充分发挥资源的利用效益。</a:t>
            </a:r>
          </a:p>
        </p:txBody>
      </p:sp>
      <p:pic>
        <p:nvPicPr>
          <p:cNvPr id="11" name="图片 10" descr="7转发微信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7300" y="1255395"/>
            <a:ext cx="1683385" cy="299720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pic>
        <p:nvPicPr>
          <p:cNvPr id="12" name="图片 11" descr="8转发通知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3405" y="1226820"/>
            <a:ext cx="1700530" cy="302577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/>
        </p:spPr>
      </p:pic>
      <p:cxnSp>
        <p:nvCxnSpPr>
          <p:cNvPr id="17" name="肘形连接符 16"/>
          <p:cNvCxnSpPr/>
          <p:nvPr/>
        </p:nvCxnSpPr>
        <p:spPr>
          <a:xfrm>
            <a:off x="4343400" y="2455545"/>
            <a:ext cx="3373120" cy="863600"/>
          </a:xfrm>
          <a:prstGeom prst="bentConnector3">
            <a:avLst>
              <a:gd name="adj1" fmla="val 50019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肘形连接符 1"/>
          <p:cNvCxnSpPr/>
          <p:nvPr/>
        </p:nvCxnSpPr>
        <p:spPr>
          <a:xfrm flipV="1">
            <a:off x="3466465" y="1425575"/>
            <a:ext cx="2240280" cy="918210"/>
          </a:xfrm>
          <a:prstGeom prst="bentConnector3">
            <a:avLst>
              <a:gd name="adj1" fmla="val 50028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6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A2C21"/>
      </a:accent1>
      <a:accent2>
        <a:srgbClr val="323433"/>
      </a:accent2>
      <a:accent3>
        <a:srgbClr val="DA2C21"/>
      </a:accent3>
      <a:accent4>
        <a:srgbClr val="323433"/>
      </a:accent4>
      <a:accent5>
        <a:srgbClr val="DA2C21"/>
      </a:accent5>
      <a:accent6>
        <a:srgbClr val="323433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1275</Words>
  <Application>Microsoft Office PowerPoint</Application>
  <PresentationFormat>自定义</PresentationFormat>
  <Paragraphs>113</Paragraphs>
  <Slides>22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Clear Sans Light</vt:lpstr>
      <vt:lpstr>Glegoo</vt:lpstr>
      <vt:lpstr>Lato Hairline</vt:lpstr>
      <vt:lpstr>Lato Light</vt:lpstr>
      <vt:lpstr>Lato Regular</vt:lpstr>
      <vt:lpstr>Mission Gothic Regular</vt:lpstr>
      <vt:lpstr>Open Sans</vt:lpstr>
      <vt:lpstr>等线</vt:lpstr>
      <vt:lpstr>等线 Light</vt:lpstr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04。a</dc:title>
  <dc:creator>Administrator</dc:creator>
  <cp:lastModifiedBy>wang jiayun</cp:lastModifiedBy>
  <cp:revision>322</cp:revision>
  <dcterms:created xsi:type="dcterms:W3CDTF">2017-06-22T13:36:00Z</dcterms:created>
  <dcterms:modified xsi:type="dcterms:W3CDTF">2018-11-19T08:41:34Z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